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La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slide" Target="slides/slide1.xml"/><Relationship Id="rId19" Type="http://schemas.openxmlformats.org/officeDocument/2006/relationships/font" Target="fonts/Lato-bold.fntdata"/><Relationship Id="rId6" Type="http://schemas.openxmlformats.org/officeDocument/2006/relationships/slide" Target="slides/slide2.xml"/><Relationship Id="rId18" Type="http://schemas.openxmlformats.org/officeDocument/2006/relationships/font" Target="fonts/La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7999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199" cy="3835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Preterit Tense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~Bottom Liners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Sr. Jackson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Recap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Remember that most -ir verbs are irregular.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Many -ir verbs are irregular in the preterit tense, too.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Bottom Liners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410100" y="1595775"/>
            <a:ext cx="6321599" cy="1044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-ir verbs that change in the preterit tense are called </a:t>
            </a:r>
            <a:r>
              <a:rPr b="1" lang="en"/>
              <a:t>Bottom Liners</a:t>
            </a:r>
            <a:r>
              <a:rPr lang="en"/>
              <a:t> because they only stem change in the Bottom line (3rd person singular and plural forms).</a:t>
            </a:r>
          </a:p>
        </p:txBody>
      </p:sp>
      <p:cxnSp>
        <p:nvCxnSpPr>
          <p:cNvPr id="86" name="Shape 86"/>
          <p:cNvCxnSpPr>
            <a:stCxn id="85" idx="2"/>
          </p:cNvCxnSpPr>
          <p:nvPr/>
        </p:nvCxnSpPr>
        <p:spPr>
          <a:xfrm flipH="1">
            <a:off x="5556799" y="2640675"/>
            <a:ext cx="14100" cy="189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7" name="Shape 87"/>
          <p:cNvCxnSpPr/>
          <p:nvPr/>
        </p:nvCxnSpPr>
        <p:spPr>
          <a:xfrm flipH="1">
            <a:off x="4500699" y="3249150"/>
            <a:ext cx="2120700" cy="3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8" name="Shape 88"/>
          <p:cNvCxnSpPr/>
          <p:nvPr/>
        </p:nvCxnSpPr>
        <p:spPr>
          <a:xfrm flipH="1">
            <a:off x="4520749" y="3860625"/>
            <a:ext cx="2120700" cy="3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9" name="Shape 89"/>
          <p:cNvSpPr/>
          <p:nvPr/>
        </p:nvSpPr>
        <p:spPr>
          <a:xfrm>
            <a:off x="4661300" y="3972425"/>
            <a:ext cx="527999" cy="4592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5881450" y="3972425"/>
            <a:ext cx="527999" cy="459299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e → i</a:t>
            </a:r>
            <a:r>
              <a:rPr lang="en">
                <a:solidFill>
                  <a:srgbClr val="990000"/>
                </a:solidFill>
              </a:rPr>
              <a:t> </a:t>
            </a:r>
            <a:r>
              <a:rPr lang="en"/>
              <a:t>Bottom Liner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Pedir - to ask for / to order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pedí			pedimos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pediste		pedisteis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pidió		pidieron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5570900" y="2075175"/>
            <a:ext cx="20400" cy="158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" name="Shape 98"/>
          <p:cNvCxnSpPr/>
          <p:nvPr/>
        </p:nvCxnSpPr>
        <p:spPr>
          <a:xfrm rot="10800000">
            <a:off x="4316799" y="2629150"/>
            <a:ext cx="2457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9" name="Shape 99"/>
          <p:cNvCxnSpPr/>
          <p:nvPr/>
        </p:nvCxnSpPr>
        <p:spPr>
          <a:xfrm rot="10800000">
            <a:off x="4236474" y="3157374"/>
            <a:ext cx="2548800" cy="1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</a:t>
            </a:r>
            <a:r>
              <a:rPr lang="en">
                <a:solidFill>
                  <a:srgbClr val="CC0000"/>
                </a:solidFill>
              </a:rPr>
              <a:t>e → i</a:t>
            </a:r>
            <a:r>
              <a:rPr lang="en"/>
              <a:t> Bottom Liners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preferir - to prefer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servir - to serve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vestir(se) - to dress oneself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competir - to compete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seguir - to follow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1155CC"/>
                </a:solidFill>
              </a:rPr>
              <a:t>o → u</a:t>
            </a:r>
            <a:r>
              <a:rPr lang="en"/>
              <a:t> Bottom Liner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Dormir - to sleep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dormí		dormimos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dormiste		dormisteis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1155CC"/>
                </a:solidFill>
              </a:rPr>
              <a:t>durmió		durmieron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x="5570900" y="2075175"/>
            <a:ext cx="20400" cy="158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" name="Shape 113"/>
          <p:cNvCxnSpPr/>
          <p:nvPr/>
        </p:nvCxnSpPr>
        <p:spPr>
          <a:xfrm rot="10800000">
            <a:off x="4316799" y="2629150"/>
            <a:ext cx="2457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" name="Shape 114"/>
          <p:cNvCxnSpPr/>
          <p:nvPr/>
        </p:nvCxnSpPr>
        <p:spPr>
          <a:xfrm rot="10800000">
            <a:off x="4236474" y="3157374"/>
            <a:ext cx="2548800" cy="1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</a:t>
            </a:r>
            <a:r>
              <a:rPr lang="en">
                <a:solidFill>
                  <a:srgbClr val="1155CC"/>
                </a:solidFill>
              </a:rPr>
              <a:t>o → u</a:t>
            </a:r>
            <a:r>
              <a:rPr lang="en"/>
              <a:t> Bottom Liners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2410112" y="1595775"/>
            <a:ext cx="6321599" cy="300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morir - to die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Let’s Practice!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2410100" y="1595775"/>
            <a:ext cx="6321599" cy="1664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Write the sentence in Spanish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She asked for the portrait because it is delicate. 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583225" y="3644900"/>
            <a:ext cx="5200800" cy="711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Ella pidió el retrato porque lo es delicado.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One more together...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2410100" y="1595775"/>
            <a:ext cx="6321599" cy="1389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Write the sentence in Spanish.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Javier and Marco slept in their rooms last week. 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1653275" y="2950625"/>
            <a:ext cx="6773699" cy="12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Javier y Marco durmieron en sus cuartos la semana pasada.</a:t>
            </a:r>
            <a:r>
              <a:rPr lang="en" sz="1800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