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610600" cy="2838450"/>
          </a:xfrm>
        </p:spPr>
        <p:txBody>
          <a:bodyPr>
            <a:noAutofit/>
          </a:bodyPr>
          <a:lstStyle/>
          <a:p>
            <a:r>
              <a:rPr lang="en-US" sz="7200" dirty="0" smtClean="0"/>
              <a:t>Direct Object Pronouns</a:t>
            </a:r>
            <a:br>
              <a:rPr lang="en-US" sz="7200" dirty="0" smtClean="0"/>
            </a:br>
            <a:r>
              <a:rPr lang="en-US" sz="7200" dirty="0" smtClean="0"/>
              <a:t>(DOPs)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Señor</a:t>
            </a:r>
            <a:r>
              <a:rPr lang="en-US" sz="4800" dirty="0" smtClean="0"/>
              <a:t> Jackson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004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Direct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direct object is a </a:t>
            </a:r>
            <a:r>
              <a:rPr lang="en-US" sz="3200" i="1" u="sng" dirty="0" smtClean="0"/>
              <a:t>person</a:t>
            </a:r>
            <a:r>
              <a:rPr lang="en-US" sz="3200" dirty="0" smtClean="0"/>
              <a:t> or a </a:t>
            </a:r>
            <a:r>
              <a:rPr lang="en-US" sz="3200" i="1" u="sng" dirty="0" smtClean="0"/>
              <a:t>thing</a:t>
            </a:r>
            <a:r>
              <a:rPr lang="en-US" sz="3200" dirty="0" smtClean="0"/>
              <a:t> in a sentence that receives the action of the verb.</a:t>
            </a:r>
          </a:p>
          <a:p>
            <a:endParaRPr lang="en-US" sz="3200" dirty="0"/>
          </a:p>
          <a:p>
            <a:r>
              <a:rPr lang="en-US" sz="3200" dirty="0" smtClean="0"/>
              <a:t>A direct object answers the questions:</a:t>
            </a:r>
          </a:p>
          <a:p>
            <a:pPr lvl="1"/>
            <a:r>
              <a:rPr lang="en-US" sz="3200" dirty="0" smtClean="0"/>
              <a:t>Who?</a:t>
            </a:r>
          </a:p>
          <a:p>
            <a:pPr lvl="1"/>
            <a:r>
              <a:rPr lang="en-US" sz="3200" dirty="0" smtClean="0"/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val="74009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Examples in English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She buys the blue shirt.</a:t>
            </a:r>
            <a:endParaRPr lang="en-US" sz="3600" dirty="0" smtClean="0"/>
          </a:p>
          <a:p>
            <a:endParaRPr lang="en-US" sz="3600" dirty="0"/>
          </a:p>
          <a:p>
            <a:pPr lvl="1"/>
            <a:r>
              <a:rPr lang="en-US" sz="3600" dirty="0" smtClean="0"/>
              <a:t>Ask yourself: “Who/what was bought?”</a:t>
            </a:r>
          </a:p>
          <a:p>
            <a:pPr lvl="1"/>
            <a:r>
              <a:rPr lang="en-US" sz="3600" dirty="0" smtClean="0"/>
              <a:t>Answer: the </a:t>
            </a:r>
            <a:r>
              <a:rPr lang="en-US" sz="3600" dirty="0" smtClean="0"/>
              <a:t>shirt </a:t>
            </a:r>
            <a:r>
              <a:rPr lang="en-US" sz="3600" dirty="0" smtClean="0"/>
              <a:t>(what)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8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Now in Spanish!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Ella </a:t>
            </a:r>
            <a:r>
              <a:rPr lang="en-US" sz="4000" dirty="0" err="1" smtClean="0"/>
              <a:t>compra</a:t>
            </a:r>
            <a:r>
              <a:rPr lang="en-US" sz="4000" dirty="0" smtClean="0"/>
              <a:t> la </a:t>
            </a:r>
            <a:r>
              <a:rPr lang="en-US" sz="4000" dirty="0" err="1" smtClean="0"/>
              <a:t>camisa</a:t>
            </a:r>
            <a:r>
              <a:rPr lang="en-US" sz="4000" dirty="0" smtClean="0"/>
              <a:t> </a:t>
            </a:r>
            <a:r>
              <a:rPr lang="en-US" sz="4000" dirty="0" err="1" smtClean="0"/>
              <a:t>azul</a:t>
            </a:r>
            <a:r>
              <a:rPr lang="en-US" sz="4000" dirty="0" smtClean="0"/>
              <a:t>. </a:t>
            </a:r>
            <a:endParaRPr lang="en-US" sz="4000" dirty="0" smtClean="0"/>
          </a:p>
          <a:p>
            <a:pPr lvl="1"/>
            <a:r>
              <a:rPr lang="en-US" sz="4000" dirty="0" smtClean="0"/>
              <a:t>Again, ask yourself: “Who/what was bought.”</a:t>
            </a:r>
          </a:p>
          <a:p>
            <a:pPr lvl="1"/>
            <a:r>
              <a:rPr lang="en-US" sz="4000" dirty="0" smtClean="0"/>
              <a:t>Answer: </a:t>
            </a:r>
            <a:r>
              <a:rPr lang="en-US" sz="4000" dirty="0" smtClean="0"/>
              <a:t>la </a:t>
            </a:r>
            <a:r>
              <a:rPr lang="en-US" sz="4000" dirty="0" err="1" smtClean="0"/>
              <a:t>camisa</a:t>
            </a:r>
            <a:r>
              <a:rPr lang="en-US" sz="4000" dirty="0" smtClean="0"/>
              <a:t> (</a:t>
            </a:r>
            <a:r>
              <a:rPr lang="en-US" sz="4000" dirty="0" smtClean="0"/>
              <a:t>what)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429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Direct Object Pronouns (DOPs)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sz="3600" dirty="0" smtClean="0"/>
              <a:t>Direct Object Pronouns take the place of the object in the sentence.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3276600"/>
            <a:ext cx="0" cy="33528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857500" y="4191000"/>
            <a:ext cx="3124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843645" y="5181600"/>
            <a:ext cx="31242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76567" y="3260743"/>
            <a:ext cx="156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2060"/>
                </a:solidFill>
              </a:rPr>
              <a:t>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3685" y="4202392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err="1" smtClean="0">
                <a:solidFill>
                  <a:srgbClr val="002060"/>
                </a:solidFill>
              </a:rPr>
              <a:t>te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3295379"/>
            <a:ext cx="13003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err="1" smtClean="0">
                <a:solidFill>
                  <a:srgbClr val="002060"/>
                </a:solidFill>
              </a:rPr>
              <a:t>nos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74592" y="4235026"/>
            <a:ext cx="9156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err="1" smtClean="0">
                <a:solidFill>
                  <a:srgbClr val="002060"/>
                </a:solidFill>
              </a:rPr>
              <a:t>os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5424" y="5157896"/>
            <a:ext cx="980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lo </a:t>
            </a:r>
          </a:p>
          <a:p>
            <a:r>
              <a:rPr lang="en-US" sz="5400" dirty="0" smtClean="0">
                <a:solidFill>
                  <a:schemeClr val="tx2"/>
                </a:solidFill>
              </a:rPr>
              <a:t>la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5174351"/>
            <a:ext cx="114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dirty="0" smtClean="0">
                <a:solidFill>
                  <a:schemeClr val="tx2"/>
                </a:solidFill>
              </a:rPr>
              <a:t>los</a:t>
            </a:r>
            <a:endParaRPr lang="en-US" sz="5400" dirty="0">
              <a:solidFill>
                <a:schemeClr val="tx2"/>
              </a:solidFill>
            </a:endParaRPr>
          </a:p>
          <a:p>
            <a:pPr lvl="0"/>
            <a:r>
              <a:rPr lang="en-US" sz="5400" dirty="0" err="1" smtClean="0">
                <a:solidFill>
                  <a:schemeClr val="tx2"/>
                </a:solidFill>
              </a:rPr>
              <a:t>las</a:t>
            </a:r>
            <a:endParaRPr lang="en-US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92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 in 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399"/>
          </a:xfrm>
        </p:spPr>
        <p:txBody>
          <a:bodyPr>
            <a:normAutofit/>
          </a:bodyPr>
          <a:lstStyle/>
          <a:p>
            <a:r>
              <a:rPr lang="en-US" sz="4000" b="0" dirty="0" smtClean="0"/>
              <a:t>*Direct Object Pronouns go </a:t>
            </a:r>
            <a:r>
              <a:rPr lang="en-US" sz="4000" dirty="0" smtClean="0">
                <a:solidFill>
                  <a:schemeClr val="tx2"/>
                </a:solidFill>
              </a:rPr>
              <a:t>BEFORE THE CONJUGATED VERB. </a:t>
            </a:r>
          </a:p>
          <a:p>
            <a:r>
              <a:rPr lang="en-US" sz="4000" b="0" dirty="0" smtClean="0"/>
              <a:t>*DOPs also replace the object in the sentence.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37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2819400"/>
            <a:ext cx="9906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Let’s Practice!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Ella </a:t>
            </a:r>
            <a:r>
              <a:rPr lang="en-US" sz="5400" dirty="0" err="1" smtClean="0"/>
              <a:t>compra</a:t>
            </a:r>
            <a:r>
              <a:rPr lang="en-US" sz="5400" dirty="0" smtClean="0"/>
              <a:t> la </a:t>
            </a:r>
            <a:r>
              <a:rPr lang="en-US" sz="5400" dirty="0" err="1" smtClean="0"/>
              <a:t>camisa</a:t>
            </a:r>
            <a:r>
              <a:rPr lang="en-US" sz="5400" dirty="0" smtClean="0"/>
              <a:t>.</a:t>
            </a:r>
            <a:endParaRPr lang="en-US" sz="5400" dirty="0" smtClean="0"/>
          </a:p>
          <a:p>
            <a:r>
              <a:rPr lang="en-US" sz="5400" dirty="0" smtClean="0"/>
              <a:t>Ella </a:t>
            </a:r>
            <a:r>
              <a:rPr lang="en-US" sz="5400" dirty="0" err="1" smtClean="0"/>
              <a:t>compra</a:t>
            </a:r>
            <a:r>
              <a:rPr lang="en-US" sz="5400" dirty="0" smtClean="0"/>
              <a:t> la </a:t>
            </a:r>
            <a:r>
              <a:rPr lang="en-US" sz="5400" dirty="0" err="1" smtClean="0"/>
              <a:t>camisa</a:t>
            </a:r>
            <a:r>
              <a:rPr lang="en-US" sz="6000" dirty="0" smtClean="0"/>
              <a:t>.  </a:t>
            </a:r>
            <a:endParaRPr lang="en-US" sz="6000" dirty="0"/>
          </a:p>
          <a:p>
            <a:pPr lvl="1"/>
            <a:r>
              <a:rPr lang="en-US" sz="6000" dirty="0" smtClean="0"/>
              <a:t>Ella </a:t>
            </a:r>
            <a:r>
              <a:rPr lang="en-US" sz="6000" dirty="0" smtClean="0">
                <a:solidFill>
                  <a:srgbClr val="7030A0"/>
                </a:solidFill>
              </a:rPr>
              <a:t>la</a:t>
            </a:r>
            <a:r>
              <a:rPr lang="en-US" sz="6000" dirty="0" smtClean="0"/>
              <a:t> </a:t>
            </a:r>
            <a:r>
              <a:rPr lang="en-US" sz="6000" dirty="0" err="1" smtClean="0"/>
              <a:t>compra</a:t>
            </a:r>
            <a:r>
              <a:rPr lang="en-US" sz="6000" dirty="0" smtClean="0"/>
              <a:t>. </a:t>
            </a:r>
            <a:endParaRPr lang="en-US" sz="6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486400" y="2819400"/>
            <a:ext cx="2514600" cy="1371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257800" y="2819400"/>
            <a:ext cx="297180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47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and Your Table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r>
              <a:rPr lang="en-US" sz="3200" dirty="0" smtClean="0"/>
              <a:t>Write the sentence on your guided notes in Spanish.</a:t>
            </a:r>
          </a:p>
          <a:p>
            <a:endParaRPr lang="en-US" sz="3200" dirty="0"/>
          </a:p>
          <a:p>
            <a:r>
              <a:rPr lang="en-US" sz="3200" dirty="0" smtClean="0"/>
              <a:t>Now, replace the object with the correct DOP!</a:t>
            </a:r>
          </a:p>
          <a:p>
            <a:endParaRPr lang="en-US" sz="3200" dirty="0"/>
          </a:p>
          <a:p>
            <a:r>
              <a:rPr lang="en-US" sz="3200" dirty="0" smtClean="0"/>
              <a:t>Did you get:</a:t>
            </a:r>
          </a:p>
        </p:txBody>
      </p:sp>
    </p:spTree>
    <p:extLst>
      <p:ext uri="{BB962C8B-B14F-4D97-AF65-F5344CB8AC3E}">
        <p14:creationId xmlns:p14="http://schemas.microsoft.com/office/powerpoint/2010/main" val="132158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You Alone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“I </a:t>
            </a:r>
            <a:r>
              <a:rPr lang="en-US" sz="5400" dirty="0" smtClean="0"/>
              <a:t>prefer orange socks</a:t>
            </a:r>
            <a:r>
              <a:rPr lang="en-US" sz="5400" dirty="0" smtClean="0"/>
              <a:t>”</a:t>
            </a:r>
            <a:endParaRPr lang="en-US" sz="5400" dirty="0" smtClean="0"/>
          </a:p>
          <a:p>
            <a:endParaRPr lang="en-US" sz="5400" dirty="0" smtClean="0"/>
          </a:p>
          <a:p>
            <a:r>
              <a:rPr lang="en-US" sz="5400" dirty="0" err="1" smtClean="0"/>
              <a:t>Yo</a:t>
            </a:r>
            <a:r>
              <a:rPr lang="en-US" sz="5400" dirty="0" smtClean="0"/>
              <a:t> </a:t>
            </a:r>
            <a:r>
              <a:rPr lang="en-US" sz="5400" dirty="0" smtClean="0"/>
              <a:t>los </a:t>
            </a:r>
            <a:r>
              <a:rPr lang="en-US" sz="5400" dirty="0" err="1" smtClean="0"/>
              <a:t>prefiero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3099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</TotalTime>
  <Words>203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Direct Object Pronouns (DOPs)</vt:lpstr>
      <vt:lpstr>What are Direct Objects?</vt:lpstr>
      <vt:lpstr>Examples in English</vt:lpstr>
      <vt:lpstr>Now in Spanish!</vt:lpstr>
      <vt:lpstr>Purpose of Direct Object Pronouns (DOPs)</vt:lpstr>
      <vt:lpstr>Using them in Spanish</vt:lpstr>
      <vt:lpstr>Let’s Practice!</vt:lpstr>
      <vt:lpstr>You and Your Table Partner</vt:lpstr>
      <vt:lpstr>You Alone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 Pronouns (DOPs)</dc:title>
  <dc:creator>Derek Jackson</dc:creator>
  <cp:lastModifiedBy>Derek Jackson</cp:lastModifiedBy>
  <cp:revision>12</cp:revision>
  <dcterms:created xsi:type="dcterms:W3CDTF">2006-08-16T00:00:00Z</dcterms:created>
  <dcterms:modified xsi:type="dcterms:W3CDTF">2014-12-14T18:49:31Z</dcterms:modified>
</cp:coreProperties>
</file>