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302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Boot Verbs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Señor</a:t>
            </a:r>
            <a:r>
              <a:rPr lang="en-US" dirty="0" smtClean="0"/>
              <a:t> Jackson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97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verbs change when we use them in different tenses</a:t>
            </a:r>
          </a:p>
          <a:p>
            <a:r>
              <a:rPr lang="en-US" dirty="0" smtClean="0"/>
              <a:t>The change occurs in the stem of the verb</a:t>
            </a:r>
          </a:p>
          <a:p>
            <a:r>
              <a:rPr lang="en-US" dirty="0" smtClean="0"/>
              <a:t>In Spanish we’ll take a look at the verbs that change in the present tense</a:t>
            </a:r>
          </a:p>
        </p:txBody>
      </p:sp>
    </p:spTree>
    <p:extLst>
      <p:ext uri="{BB962C8B-B14F-4D97-AF65-F5344CB8AC3E}">
        <p14:creationId xmlns:p14="http://schemas.microsoft.com/office/powerpoint/2010/main" val="202694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 </a:t>
            </a:r>
            <a:r>
              <a:rPr lang="en-US" dirty="0" smtClean="0">
                <a:sym typeface="Wingdings" panose="05000000000000000000" pitchFamily="2" charset="2"/>
              </a:rPr>
              <a:t> IE Boot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stem of the verb, the “e” changes to an “</a:t>
            </a:r>
            <a:r>
              <a:rPr lang="en-US" dirty="0" err="1" smtClean="0"/>
              <a:t>ie</a:t>
            </a:r>
            <a:r>
              <a:rPr lang="en-US" dirty="0" smtClean="0"/>
              <a:t>” in all forms except </a:t>
            </a:r>
            <a:r>
              <a:rPr lang="en-US" dirty="0" err="1" smtClean="0"/>
              <a:t>nosotros</a:t>
            </a:r>
            <a:r>
              <a:rPr lang="en-US" dirty="0" smtClean="0"/>
              <a:t> and </a:t>
            </a:r>
            <a:r>
              <a:rPr lang="en-US" dirty="0" err="1" smtClean="0"/>
              <a:t>vosotros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516582" y="3390900"/>
            <a:ext cx="0" cy="32004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3030682" y="5562600"/>
            <a:ext cx="2971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992582" y="4419600"/>
            <a:ext cx="2971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759037" y="3505200"/>
            <a:ext cx="914400" cy="6858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738255" y="4572000"/>
            <a:ext cx="914400" cy="6858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759037" y="3505200"/>
            <a:ext cx="914400" cy="6858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738255" y="4572000"/>
            <a:ext cx="914400" cy="6858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17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Boot</a:t>
            </a:r>
            <a:endParaRPr lang="en-US" dirty="0"/>
          </a:p>
        </p:txBody>
      </p:sp>
      <p:pic>
        <p:nvPicPr>
          <p:cNvPr id="1026" name="Picture 2" descr="http://www.spanish411.net/images/boot-verb-boo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826" y="2580408"/>
            <a:ext cx="3242693" cy="3286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4260273" y="2580409"/>
            <a:ext cx="0" cy="32004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774373" y="4752109"/>
            <a:ext cx="2971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774373" y="3609109"/>
            <a:ext cx="2971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02728" y="2694709"/>
            <a:ext cx="914400" cy="6858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481946" y="3761509"/>
            <a:ext cx="914400" cy="6858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4502728" y="2694709"/>
            <a:ext cx="914400" cy="6858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481946" y="3761509"/>
            <a:ext cx="914400" cy="6858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04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Find and Change the “E”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infinitive of the verb</a:t>
            </a:r>
          </a:p>
          <a:p>
            <a:pPr lvl="1"/>
            <a:r>
              <a:rPr lang="en-US" dirty="0" smtClean="0"/>
              <a:t>EX.  </a:t>
            </a:r>
            <a:r>
              <a:rPr lang="en-US" dirty="0" err="1" smtClean="0"/>
              <a:t>Querer</a:t>
            </a:r>
            <a:r>
              <a:rPr lang="en-US" dirty="0" smtClean="0"/>
              <a:t> – to want</a:t>
            </a:r>
            <a:endParaRPr lang="en-US" dirty="0"/>
          </a:p>
          <a:p>
            <a:pPr lvl="0">
              <a:buClr>
                <a:srgbClr val="A04DA3"/>
              </a:buClr>
            </a:pPr>
            <a:r>
              <a:rPr lang="en-US" dirty="0" smtClean="0">
                <a:solidFill>
                  <a:prstClr val="black"/>
                </a:solidFill>
              </a:rPr>
              <a:t>Take off the ending</a:t>
            </a:r>
          </a:p>
          <a:p>
            <a:pPr lvl="1">
              <a:buClr>
                <a:srgbClr val="A04DA3"/>
              </a:buClr>
            </a:pPr>
            <a:r>
              <a:rPr lang="en-US" dirty="0" smtClean="0">
                <a:solidFill>
                  <a:schemeClr val="accent6"/>
                </a:solidFill>
              </a:rPr>
              <a:t>EX. </a:t>
            </a:r>
            <a:r>
              <a:rPr lang="en-US" dirty="0" err="1" smtClean="0">
                <a:solidFill>
                  <a:schemeClr val="accent6"/>
                </a:solidFill>
              </a:rPr>
              <a:t>Quer</a:t>
            </a:r>
            <a:r>
              <a:rPr lang="en-US" dirty="0" smtClean="0">
                <a:solidFill>
                  <a:schemeClr val="accent6"/>
                </a:solidFill>
              </a:rPr>
              <a:t>__</a:t>
            </a:r>
            <a:endParaRPr lang="en-US" dirty="0">
              <a:solidFill>
                <a:schemeClr val="accent6"/>
              </a:solidFill>
            </a:endParaRPr>
          </a:p>
          <a:p>
            <a:pPr lvl="0">
              <a:buClr>
                <a:srgbClr val="A04DA3"/>
              </a:buClr>
            </a:pPr>
            <a:r>
              <a:rPr lang="en-US" dirty="0" smtClean="0">
                <a:solidFill>
                  <a:prstClr val="black"/>
                </a:solidFill>
              </a:rPr>
              <a:t>The changed “e” is the one in the penultimate syllable</a:t>
            </a:r>
          </a:p>
          <a:p>
            <a:pPr lvl="0">
              <a:buClr>
                <a:srgbClr val="A04DA3"/>
              </a:buClr>
            </a:pPr>
            <a:r>
              <a:rPr lang="en-US" dirty="0" smtClean="0">
                <a:solidFill>
                  <a:prstClr val="black"/>
                </a:solidFill>
              </a:rPr>
              <a:t>In the case of “</a:t>
            </a:r>
            <a:r>
              <a:rPr lang="en-US" dirty="0" err="1" smtClean="0">
                <a:solidFill>
                  <a:prstClr val="black"/>
                </a:solidFill>
              </a:rPr>
              <a:t>querer</a:t>
            </a:r>
            <a:r>
              <a:rPr lang="en-US" dirty="0" smtClean="0">
                <a:solidFill>
                  <a:prstClr val="black"/>
                </a:solidFill>
              </a:rPr>
              <a:t>” there is only one “e”, so that is the one that takes the change.</a:t>
            </a:r>
          </a:p>
          <a:p>
            <a:pPr lvl="1">
              <a:buClr>
                <a:srgbClr val="A04DA3"/>
              </a:buClr>
            </a:pPr>
            <a:r>
              <a:rPr lang="en-US" dirty="0" smtClean="0">
                <a:solidFill>
                  <a:prstClr val="black"/>
                </a:solidFill>
              </a:rPr>
              <a:t>Not all verbs work this way!</a:t>
            </a:r>
          </a:p>
          <a:p>
            <a:pPr lvl="1">
              <a:buClr>
                <a:srgbClr val="A04DA3"/>
              </a:buClr>
            </a:pPr>
            <a:endParaRPr lang="en-US" dirty="0" smtClean="0">
              <a:solidFill>
                <a:prstClr val="black"/>
              </a:solidFill>
            </a:endParaRPr>
          </a:p>
          <a:p>
            <a:pPr marL="41148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0878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Penultimate Syllable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infinitive of the verb</a:t>
            </a:r>
          </a:p>
          <a:p>
            <a:pPr lvl="1"/>
            <a:r>
              <a:rPr lang="en-US" dirty="0"/>
              <a:t>EX.  </a:t>
            </a:r>
            <a:r>
              <a:rPr lang="en-US" dirty="0" err="1" smtClean="0"/>
              <a:t>Preferir</a:t>
            </a:r>
            <a:r>
              <a:rPr lang="en-US" dirty="0" smtClean="0"/>
              <a:t> </a:t>
            </a:r>
            <a:r>
              <a:rPr lang="en-US" dirty="0"/>
              <a:t>– to </a:t>
            </a:r>
            <a:r>
              <a:rPr lang="en-US" dirty="0" smtClean="0"/>
              <a:t>prefer</a:t>
            </a:r>
            <a:endParaRPr lang="en-US" dirty="0"/>
          </a:p>
          <a:p>
            <a:pPr lvl="0">
              <a:buClr>
                <a:srgbClr val="A04DA3"/>
              </a:buClr>
            </a:pPr>
            <a:r>
              <a:rPr lang="en-US" dirty="0">
                <a:solidFill>
                  <a:prstClr val="black"/>
                </a:solidFill>
              </a:rPr>
              <a:t>Take off the ending</a:t>
            </a:r>
          </a:p>
          <a:p>
            <a:pPr lvl="1">
              <a:buClr>
                <a:srgbClr val="A04DA3"/>
              </a:buClr>
            </a:pPr>
            <a:r>
              <a:rPr lang="en-US" dirty="0">
                <a:solidFill>
                  <a:schemeClr val="accent6"/>
                </a:solidFill>
              </a:rPr>
              <a:t>EX. </a:t>
            </a:r>
            <a:r>
              <a:rPr lang="en-US" dirty="0" smtClean="0">
                <a:solidFill>
                  <a:schemeClr val="accent6"/>
                </a:solidFill>
              </a:rPr>
              <a:t>Prefer__</a:t>
            </a:r>
            <a:endParaRPr lang="en-US" dirty="0">
              <a:solidFill>
                <a:schemeClr val="accent6"/>
              </a:solidFill>
            </a:endParaRPr>
          </a:p>
          <a:p>
            <a:pPr lvl="0">
              <a:buClr>
                <a:srgbClr val="A04DA3"/>
              </a:buClr>
            </a:pPr>
            <a:r>
              <a:rPr lang="en-US" dirty="0">
                <a:solidFill>
                  <a:prstClr val="black"/>
                </a:solidFill>
              </a:rPr>
              <a:t>The changed “e” is the one in the penultimate </a:t>
            </a:r>
            <a:r>
              <a:rPr lang="en-US" dirty="0" smtClean="0">
                <a:solidFill>
                  <a:prstClr val="black"/>
                </a:solidFill>
              </a:rPr>
              <a:t>syllable</a:t>
            </a:r>
          </a:p>
          <a:p>
            <a:pPr lvl="1">
              <a:buClr>
                <a:srgbClr val="A04DA3"/>
              </a:buClr>
            </a:pPr>
            <a:r>
              <a:rPr lang="en-US" dirty="0" smtClean="0">
                <a:solidFill>
                  <a:prstClr val="black"/>
                </a:solidFill>
              </a:rPr>
              <a:t>Pre / </a:t>
            </a:r>
            <a:r>
              <a:rPr lang="en-US" dirty="0" err="1" smtClean="0">
                <a:solidFill>
                  <a:prstClr val="black"/>
                </a:solidFill>
              </a:rPr>
              <a:t>fer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</a:p>
          <a:p>
            <a:pPr marL="704088" lvl="2" indent="0">
              <a:buClr>
                <a:srgbClr val="A04DA3"/>
              </a:buClr>
              <a:buNone/>
            </a:pPr>
            <a:r>
              <a:rPr lang="en-US" dirty="0" smtClean="0">
                <a:solidFill>
                  <a:prstClr val="black"/>
                </a:solidFill>
              </a:rPr>
              <a:t>1    /     2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244436" y="5867400"/>
            <a:ext cx="0" cy="6096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461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Do </a:t>
            </a:r>
            <a:r>
              <a:rPr lang="en-US" dirty="0" err="1" smtClean="0"/>
              <a:t>Preferir</a:t>
            </a:r>
            <a:r>
              <a:rPr lang="en-US" dirty="0" smtClean="0"/>
              <a:t> together</a:t>
            </a:r>
            <a:endParaRPr lang="en-US" dirty="0"/>
          </a:p>
        </p:txBody>
      </p:sp>
      <p:pic>
        <p:nvPicPr>
          <p:cNvPr id="5" name="Picture 2" descr="http://www.spanish411.net/images/boot-verb-boo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826" y="2580408"/>
            <a:ext cx="3242693" cy="3286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4260273" y="2580409"/>
            <a:ext cx="0" cy="32004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774373" y="4752109"/>
            <a:ext cx="2971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774373" y="3609109"/>
            <a:ext cx="2971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88572" y="2729345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</a:rPr>
              <a:t>Prefiero</a:t>
            </a:r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37904" y="3826666"/>
            <a:ext cx="243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</a:rPr>
              <a:t>Prefieres</a:t>
            </a:r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67790" y="4876800"/>
            <a:ext cx="21180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</a:rPr>
              <a:t>Prefiere</a:t>
            </a:r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72840" y="4876800"/>
            <a:ext cx="2408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</a:rPr>
              <a:t>Prefieren</a:t>
            </a:r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72840" y="3826666"/>
            <a:ext cx="2027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Preferís</a:t>
            </a:r>
            <a:endParaRPr lang="en-US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4372840" y="2729345"/>
            <a:ext cx="2942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Preferimos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037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Turn:  </a:t>
            </a:r>
            <a:r>
              <a:rPr lang="en-US" dirty="0" err="1" smtClean="0"/>
              <a:t>Cerrar</a:t>
            </a:r>
            <a:r>
              <a:rPr lang="en-US" dirty="0" smtClean="0"/>
              <a:t> – to close</a:t>
            </a:r>
            <a:endParaRPr lang="en-US" dirty="0"/>
          </a:p>
        </p:txBody>
      </p:sp>
      <p:pic>
        <p:nvPicPr>
          <p:cNvPr id="4" name="Picture 2" descr="http://www.spanish411.net/images/boot-verb-boo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826" y="2580408"/>
            <a:ext cx="3242693" cy="3286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4260273" y="2580409"/>
            <a:ext cx="0" cy="32004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774373" y="4752109"/>
            <a:ext cx="2971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774373" y="3609109"/>
            <a:ext cx="2971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3649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</a:t>
            </a:r>
            <a:r>
              <a:rPr lang="en-US" dirty="0" smtClean="0">
                <a:sym typeface="Wingdings" panose="05000000000000000000" pitchFamily="2" charset="2"/>
              </a:rPr>
              <a:t>IE Boot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Empezar</a:t>
            </a:r>
            <a:r>
              <a:rPr lang="en-US" dirty="0" smtClean="0"/>
              <a:t> – to start</a:t>
            </a:r>
          </a:p>
          <a:p>
            <a:r>
              <a:rPr lang="en-US" dirty="0" err="1" smtClean="0"/>
              <a:t>Entender</a:t>
            </a:r>
            <a:r>
              <a:rPr lang="en-US" dirty="0" smtClean="0"/>
              <a:t> – to understand</a:t>
            </a:r>
          </a:p>
          <a:p>
            <a:r>
              <a:rPr lang="en-US" dirty="0" err="1" smtClean="0"/>
              <a:t>Pensar</a:t>
            </a:r>
            <a:r>
              <a:rPr lang="en-US" dirty="0" smtClean="0"/>
              <a:t> – to </a:t>
            </a:r>
            <a:r>
              <a:rPr lang="en-US" dirty="0" smtClean="0"/>
              <a:t>think</a:t>
            </a:r>
          </a:p>
          <a:p>
            <a:r>
              <a:rPr lang="en-US" dirty="0" err="1" smtClean="0"/>
              <a:t>Comenzar</a:t>
            </a:r>
            <a:r>
              <a:rPr lang="en-US" smtClean="0"/>
              <a:t> – to begin / to start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68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456</TotalTime>
  <Words>226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Boot Verbs</vt:lpstr>
      <vt:lpstr>Overview</vt:lpstr>
      <vt:lpstr>E  IE Boot Verbs</vt:lpstr>
      <vt:lpstr>The Boot</vt:lpstr>
      <vt:lpstr>How to Find and Change the “E”</vt:lpstr>
      <vt:lpstr>Penultimate Syllable Example</vt:lpstr>
      <vt:lpstr>Let’s Do Preferir together</vt:lpstr>
      <vt:lpstr>Your Turn:  Cerrar – to close</vt:lpstr>
      <vt:lpstr>Other EIE Boot Verbs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Boot Verbs</dc:title>
  <dc:creator>Derek Jackson</dc:creator>
  <cp:lastModifiedBy>Derek Jackson</cp:lastModifiedBy>
  <cp:revision>14</cp:revision>
  <dcterms:created xsi:type="dcterms:W3CDTF">2006-08-16T00:00:00Z</dcterms:created>
  <dcterms:modified xsi:type="dcterms:W3CDTF">2016-10-19T15:41:46Z</dcterms:modified>
</cp:coreProperties>
</file>