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Proxima Nova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ProximaNova-regular.fntdata"/><Relationship Id="rId14" Type="http://schemas.openxmlformats.org/officeDocument/2006/relationships/slide" Target="slides/slide10.xml"/><Relationship Id="rId17" Type="http://schemas.openxmlformats.org/officeDocument/2006/relationships/font" Target="fonts/ProximaNova-italic.fntdata"/><Relationship Id="rId16" Type="http://schemas.openxmlformats.org/officeDocument/2006/relationships/font" Target="fonts/ProximaNova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ProximaNova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b="1" sz="14000"/>
            </a:lvl1pPr>
            <a:lvl2pPr lvl="1" algn="ctr">
              <a:spcBef>
                <a:spcPts val="0"/>
              </a:spcBef>
              <a:buSzPct val="100000"/>
              <a:defRPr b="1" sz="14000"/>
            </a:lvl2pPr>
            <a:lvl3pPr lvl="2" algn="ctr">
              <a:spcBef>
                <a:spcPts val="0"/>
              </a:spcBef>
              <a:buSzPct val="100000"/>
              <a:defRPr b="1" sz="14000"/>
            </a:lvl3pPr>
            <a:lvl4pPr lvl="3" algn="ctr">
              <a:spcBef>
                <a:spcPts val="0"/>
              </a:spcBef>
              <a:buSzPct val="100000"/>
              <a:defRPr b="1" sz="14000"/>
            </a:lvl4pPr>
            <a:lvl5pPr lvl="4" algn="ctr">
              <a:spcBef>
                <a:spcPts val="0"/>
              </a:spcBef>
              <a:buSzPct val="100000"/>
              <a:defRPr b="1" sz="14000"/>
            </a:lvl5pPr>
            <a:lvl6pPr lvl="5" algn="ctr">
              <a:spcBef>
                <a:spcPts val="0"/>
              </a:spcBef>
              <a:buSzPct val="100000"/>
              <a:defRPr b="1" sz="14000"/>
            </a:lvl6pPr>
            <a:lvl7pPr lvl="6" algn="ctr">
              <a:spcBef>
                <a:spcPts val="0"/>
              </a:spcBef>
              <a:buSzPct val="100000"/>
              <a:defRPr b="1" sz="14000"/>
            </a:lvl7pPr>
            <a:lvl8pPr lvl="7" algn="ctr">
              <a:spcBef>
                <a:spcPts val="0"/>
              </a:spcBef>
              <a:buSzPct val="100000"/>
              <a:defRPr b="1" sz="14000"/>
            </a:lvl8pPr>
            <a:lvl9pPr lvl="8" algn="ctr">
              <a:spcBef>
                <a:spcPts val="0"/>
              </a:spcBef>
              <a:buSzPct val="100000"/>
              <a:defRPr b="1" sz="14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hape 15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" name="Shape 16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Affirmative &amp; Negative Words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Sr. Jackson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Negative words </a:t>
            </a:r>
            <a:r>
              <a:rPr b="1" lang="en"/>
              <a:t>before </a:t>
            </a:r>
            <a:r>
              <a:rPr lang="en"/>
              <a:t>the </a:t>
            </a:r>
            <a:r>
              <a:rPr lang="en">
                <a:solidFill>
                  <a:srgbClr val="9900FF"/>
                </a:solidFill>
              </a:rPr>
              <a:t>verb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If a </a:t>
            </a:r>
            <a:r>
              <a:rPr lang="en" sz="2400">
                <a:solidFill>
                  <a:srgbClr val="FF0000"/>
                </a:solidFill>
              </a:rPr>
              <a:t>negative word</a:t>
            </a:r>
            <a:r>
              <a:rPr lang="en" sz="2400"/>
              <a:t> comes </a:t>
            </a:r>
            <a:r>
              <a:rPr b="1" lang="en" sz="2400"/>
              <a:t>before</a:t>
            </a:r>
            <a:r>
              <a:rPr lang="en" sz="2400"/>
              <a:t> the </a:t>
            </a:r>
            <a:r>
              <a:rPr lang="en" sz="2400">
                <a:solidFill>
                  <a:srgbClr val="9900FF"/>
                </a:solidFill>
              </a:rPr>
              <a:t>verb,</a:t>
            </a:r>
            <a:r>
              <a:rPr lang="en" sz="2400"/>
              <a:t> there is no need to use the word ¨</a:t>
            </a:r>
            <a:r>
              <a:rPr b="1" lang="en" sz="2400"/>
              <a:t>no¨</a:t>
            </a:r>
            <a:r>
              <a:rPr lang="en" sz="2400"/>
              <a:t>.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Ex.  La Srta. Hoff </a:t>
            </a:r>
            <a:r>
              <a:rPr lang="en" sz="2400">
                <a:solidFill>
                  <a:srgbClr val="FF0000"/>
                </a:solidFill>
              </a:rPr>
              <a:t>nunca</a:t>
            </a:r>
            <a:r>
              <a:rPr lang="en" sz="2400"/>
              <a:t> </a:t>
            </a:r>
            <a:r>
              <a:rPr lang="en" sz="2400">
                <a:solidFill>
                  <a:srgbClr val="9900FF"/>
                </a:solidFill>
              </a:rPr>
              <a:t>usa</a:t>
            </a:r>
            <a:r>
              <a:rPr lang="en" sz="2400"/>
              <a:t> la calculadora en las clases.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English Grammar Connection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</a:t>
            </a:r>
            <a:r>
              <a:rPr b="1" lang="en"/>
              <a:t>double negative</a:t>
            </a:r>
            <a:r>
              <a:rPr lang="en"/>
              <a:t> is the use of two negative words to express a negative idea.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Ex. </a:t>
            </a: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That won’t do you no good.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These are considered incorrect in English, but are often required in Spanish.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Rule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Use an </a:t>
            </a:r>
            <a:r>
              <a:rPr lang="en" sz="2400">
                <a:solidFill>
                  <a:srgbClr val="0000FF"/>
                </a:solidFill>
              </a:rPr>
              <a:t>affirmative</a:t>
            </a:r>
            <a:r>
              <a:rPr lang="en" sz="2400"/>
              <a:t> or </a:t>
            </a:r>
            <a:r>
              <a:rPr lang="en" sz="2400">
                <a:solidFill>
                  <a:srgbClr val="FF0000"/>
                </a:solidFill>
              </a:rPr>
              <a:t>negative</a:t>
            </a:r>
            <a:r>
              <a:rPr lang="en" sz="2400"/>
              <a:t> word when you want to talk about an indefinite or negative situation.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FF"/>
                </a:solidFill>
              </a:rPr>
              <a:t>Affirmative Words</a:t>
            </a: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FF"/>
                </a:solidFill>
              </a:rPr>
              <a:t>Affirmative Words	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Char char="★"/>
            </a:pPr>
            <a:r>
              <a:rPr lang="en" sz="2400"/>
              <a:t>Algo  - something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★"/>
            </a:pPr>
            <a:r>
              <a:rPr lang="en" sz="2400"/>
              <a:t>Alguien  - someone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★"/>
            </a:pPr>
            <a:r>
              <a:rPr lang="en" sz="2400"/>
              <a:t>Algún / alguno(a)  - some, any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★"/>
            </a:pPr>
            <a:r>
              <a:rPr lang="en" sz="2400"/>
              <a:t>o….o   -  either….or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★"/>
            </a:pPr>
            <a:r>
              <a:rPr lang="en" sz="2400"/>
              <a:t>Siempre  -  always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★"/>
            </a:pPr>
            <a:r>
              <a:rPr lang="en" sz="2400"/>
              <a:t>También  -  also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Negative Words</a:t>
            </a:r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rgbClr val="FF0000"/>
                </a:solidFill>
              </a:rPr>
              <a:t>Negative Words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Char char="★"/>
            </a:pPr>
            <a:r>
              <a:rPr lang="en" sz="2400"/>
              <a:t>Nada  -  nothing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★"/>
            </a:pPr>
            <a:r>
              <a:rPr lang="en" sz="2400"/>
              <a:t>Nadie  -  no one, nobody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★"/>
            </a:pPr>
            <a:r>
              <a:rPr lang="en" sz="2400"/>
              <a:t>Ningún / Ninguno(a)  -  none, not any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★"/>
            </a:pPr>
            <a:r>
              <a:rPr lang="en" sz="2400"/>
              <a:t>ni ….ni  -  neither….nor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★"/>
            </a:pPr>
            <a:r>
              <a:rPr lang="en" sz="2400"/>
              <a:t>Nunca  -  never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★"/>
            </a:pPr>
            <a:r>
              <a:rPr lang="en" sz="2400"/>
              <a:t>Tampoco  -  neither, not either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Alguno(a) and Ninguno(a)	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0" y="1129500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Both words must match the gender of the noun they replace or modify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The have different forms when they are used with masculine, singular nouns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Saying ¨No¨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If a verb is preceded by ¨no¨, words that follow must be negative.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A double negative is required in Spanish when ¨no¨ precedes the verb. </a:t>
            </a:r>
          </a:p>
          <a:p>
            <a:pPr indent="-381000" lvl="1" marL="914400" rtl="0">
              <a:spcBef>
                <a:spcPts val="0"/>
              </a:spcBef>
              <a:buSzPct val="100000"/>
            </a:pPr>
            <a:r>
              <a:rPr lang="en" sz="2400"/>
              <a:t>Ex. I don´t like it, too.  </a:t>
            </a:r>
            <a:r>
              <a:rPr lang="en" sz="2400">
                <a:solidFill>
                  <a:srgbClr val="FF0000"/>
                </a:solidFill>
              </a:rPr>
              <a:t>(wrong)</a:t>
            </a:r>
          </a:p>
          <a:p>
            <a:pPr indent="-381000" lvl="1" marL="914400" rtl="0">
              <a:spcBef>
                <a:spcPts val="0"/>
              </a:spcBef>
              <a:buClr>
                <a:srgbClr val="434343"/>
              </a:buClr>
              <a:buSzPct val="100000"/>
            </a:pPr>
            <a:r>
              <a:rPr lang="en" sz="2400">
                <a:solidFill>
                  <a:srgbClr val="FF0000"/>
                </a:solidFill>
              </a:rPr>
              <a:t>No</a:t>
            </a:r>
            <a:r>
              <a:rPr lang="en" sz="2400">
                <a:solidFill>
                  <a:srgbClr val="434343"/>
                </a:solidFill>
              </a:rPr>
              <a:t> me gusta </a:t>
            </a:r>
            <a:r>
              <a:rPr lang="en" sz="2400">
                <a:solidFill>
                  <a:srgbClr val="0000FF"/>
                </a:solidFill>
              </a:rPr>
              <a:t>también</a:t>
            </a:r>
            <a:r>
              <a:rPr lang="en" sz="2400">
                <a:solidFill>
                  <a:srgbClr val="434343"/>
                </a:solidFill>
              </a:rPr>
              <a:t>. </a:t>
            </a:r>
            <a:r>
              <a:rPr lang="en" sz="2400">
                <a:solidFill>
                  <a:srgbClr val="FF0000"/>
                </a:solidFill>
              </a:rPr>
              <a:t>(wrong)</a:t>
            </a:r>
          </a:p>
          <a:p>
            <a:pPr indent="-381000" lvl="1" marL="914400" rtl="0">
              <a:spcBef>
                <a:spcPts val="0"/>
              </a:spcBef>
              <a:buClr>
                <a:srgbClr val="FF0000"/>
              </a:buClr>
              <a:buSzPct val="100000"/>
            </a:pPr>
            <a:r>
              <a:rPr lang="en" sz="2400">
                <a:solidFill>
                  <a:srgbClr val="FF0000"/>
                </a:solidFill>
              </a:rPr>
              <a:t>No </a:t>
            </a:r>
            <a:r>
              <a:rPr lang="en" sz="2400">
                <a:solidFill>
                  <a:srgbClr val="434343"/>
                </a:solidFill>
              </a:rPr>
              <a:t>me gusta </a:t>
            </a:r>
            <a:r>
              <a:rPr lang="en" sz="2400">
                <a:solidFill>
                  <a:srgbClr val="FF0000"/>
                </a:solidFill>
              </a:rPr>
              <a:t>tampoco. </a:t>
            </a:r>
          </a:p>
          <a:p>
            <a:pPr indent="-381000" lvl="2" marL="1371600" rtl="0">
              <a:spcBef>
                <a:spcPts val="0"/>
              </a:spcBef>
              <a:buClr>
                <a:srgbClr val="FF0000"/>
              </a:buClr>
              <a:buSzPct val="100000"/>
            </a:pPr>
            <a:r>
              <a:rPr lang="en" sz="2400">
                <a:solidFill>
                  <a:srgbClr val="FF0000"/>
                </a:solidFill>
              </a:rPr>
              <a:t>Both of these words (no and tampoco) are negative, so this is correct.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